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3" r:id="rId9"/>
    <p:sldId id="262" r:id="rId10"/>
    <p:sldId id="267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3E424-5BC3-4C92-8064-69E3BE9A39F8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B928-C971-43AD-82E3-F86E6B47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 casa blan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994400" cy="4495800"/>
          </a:xfrm>
          <a:prstGeom prst="rect">
            <a:avLst/>
          </a:prstGeom>
        </p:spPr>
      </p:pic>
      <p:pic>
        <p:nvPicPr>
          <p:cNvPr id="6" name="Picture 5" descr="Presidente Ob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0250" y="3381375"/>
            <a:ext cx="3333750" cy="3476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648201"/>
            <a:ext cx="426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Vrinda"/>
                <a:cs typeface="Vrinda"/>
              </a:rPr>
              <a:t>¿ES ESTA</a:t>
            </a:r>
            <a:r>
              <a:rPr lang="en-US" sz="2800" b="1" dirty="0" smtClean="0">
                <a:latin typeface="Vrinda"/>
                <a:cs typeface="Vrinda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Vrinda"/>
                <a:cs typeface="Vrinda"/>
              </a:rPr>
              <a:t>MI</a:t>
            </a:r>
            <a:r>
              <a:rPr lang="en-US" sz="2800" b="1" dirty="0" smtClean="0">
                <a:latin typeface="Vrinda"/>
                <a:cs typeface="Vrinda"/>
              </a:rPr>
              <a:t> </a:t>
            </a:r>
            <a:r>
              <a:rPr lang="en-US" sz="2800" dirty="0" smtClean="0">
                <a:latin typeface="Vrinda"/>
                <a:cs typeface="Vrinda"/>
              </a:rPr>
              <a:t>CASA?</a:t>
            </a:r>
          </a:p>
          <a:p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762000" y="5486400"/>
            <a:ext cx="3329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Vrinda"/>
                <a:cs typeface="Vrinda"/>
              </a:rPr>
              <a:t>¿ES ESTA </a:t>
            </a:r>
            <a:r>
              <a:rPr lang="en-US" sz="2400" b="1" dirty="0" smtClean="0">
                <a:solidFill>
                  <a:srgbClr val="002060"/>
                </a:solidFill>
                <a:latin typeface="Vrinda"/>
                <a:cs typeface="Vrinda"/>
              </a:rPr>
              <a:t>TU</a:t>
            </a:r>
            <a:r>
              <a:rPr lang="en-US" sz="2400" dirty="0" smtClean="0">
                <a:latin typeface="Vrinda"/>
                <a:cs typeface="Vrinda"/>
              </a:rPr>
              <a:t> CASA?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4953000"/>
            <a:ext cx="3563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Vrinda"/>
                <a:cs typeface="Vrinda"/>
              </a:rPr>
              <a:t>No, </a:t>
            </a:r>
            <a:r>
              <a:rPr lang="en-US" sz="2400" dirty="0" err="1" smtClean="0">
                <a:latin typeface="Vrinda"/>
                <a:cs typeface="Vrinda"/>
              </a:rPr>
              <a:t>esta</a:t>
            </a:r>
            <a:r>
              <a:rPr lang="en-US" sz="2400" dirty="0" smtClean="0">
                <a:latin typeface="Vrinda"/>
                <a:cs typeface="Vrinda"/>
              </a:rPr>
              <a:t> no </a:t>
            </a:r>
            <a:r>
              <a:rPr lang="en-US" sz="2400" dirty="0" err="1" smtClean="0">
                <a:latin typeface="Vrinda"/>
                <a:cs typeface="Vrinda"/>
              </a:rPr>
              <a:t>es</a:t>
            </a:r>
            <a:r>
              <a:rPr lang="en-US" sz="2400" dirty="0" smtClean="0">
                <a:latin typeface="Vrinda"/>
                <a:cs typeface="Vrinda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Vrinda"/>
                <a:cs typeface="Vrinda"/>
              </a:rPr>
              <a:t>mi</a:t>
            </a:r>
            <a:r>
              <a:rPr lang="en-US" sz="2400" dirty="0" smtClean="0">
                <a:latin typeface="Vrinda"/>
                <a:cs typeface="Vrinda"/>
              </a:rPr>
              <a:t> casa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5791200"/>
            <a:ext cx="3579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Vrinda"/>
                <a:cs typeface="Vrinda"/>
              </a:rPr>
              <a:t>No, </a:t>
            </a:r>
            <a:r>
              <a:rPr lang="en-US" sz="2400" dirty="0" err="1" smtClean="0">
                <a:latin typeface="Vrinda"/>
                <a:cs typeface="Vrinda"/>
              </a:rPr>
              <a:t>esta</a:t>
            </a:r>
            <a:r>
              <a:rPr lang="en-US" sz="2400" dirty="0" smtClean="0">
                <a:latin typeface="Vrinda"/>
                <a:cs typeface="Vrinda"/>
              </a:rPr>
              <a:t> no </a:t>
            </a:r>
            <a:r>
              <a:rPr lang="en-US" sz="2400" dirty="0" err="1" smtClean="0">
                <a:latin typeface="Vrinda"/>
                <a:cs typeface="Vrinda"/>
              </a:rPr>
              <a:t>es</a:t>
            </a:r>
            <a:r>
              <a:rPr lang="en-US" sz="2400" dirty="0" smtClean="0">
                <a:latin typeface="Vrinda"/>
                <a:cs typeface="Vrinda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Vrinda"/>
                <a:cs typeface="Vrinda"/>
              </a:rPr>
              <a:t>tu</a:t>
            </a:r>
            <a:r>
              <a:rPr lang="en-US" sz="2400" dirty="0" smtClean="0">
                <a:latin typeface="Vrinda"/>
                <a:cs typeface="Vrinda"/>
              </a:rPr>
              <a:t> casa</a:t>
            </a:r>
            <a:r>
              <a:rPr lang="en-US" dirty="0" smtClean="0">
                <a:latin typeface="Vrinda"/>
                <a:cs typeface="Vrinda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143000"/>
            <a:ext cx="7315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u="sng" dirty="0" smtClean="0"/>
              <a:t>Pronombres Posesivos</a:t>
            </a:r>
            <a:r>
              <a:rPr lang="es-CO" sz="3200" dirty="0" smtClean="0"/>
              <a:t>: Indican posesión.</a:t>
            </a:r>
          </a:p>
          <a:p>
            <a:r>
              <a:rPr lang="es-CO" sz="2400" i="1" dirty="0" err="1" smtClean="0"/>
              <a:t>Indicates</a:t>
            </a:r>
            <a:r>
              <a:rPr lang="es-CO" sz="2400" i="1" dirty="0" smtClean="0"/>
              <a:t> </a:t>
            </a:r>
            <a:r>
              <a:rPr lang="es-CO" sz="2400" i="1" dirty="0" err="1" smtClean="0"/>
              <a:t>possesion</a:t>
            </a:r>
            <a:r>
              <a:rPr lang="es-CO" sz="2400" i="1" dirty="0" smtClean="0"/>
              <a:t> </a:t>
            </a:r>
            <a:endParaRPr lang="es-CO" sz="2000" i="1" dirty="0" smtClean="0"/>
          </a:p>
          <a:p>
            <a:endParaRPr lang="es-CO" sz="2400" dirty="0" smtClean="0"/>
          </a:p>
          <a:p>
            <a:r>
              <a:rPr lang="es-CO" sz="2400" dirty="0" smtClean="0"/>
              <a:t>		singular		plural </a:t>
            </a:r>
          </a:p>
          <a:p>
            <a:r>
              <a:rPr lang="es-CO" sz="2400" dirty="0" smtClean="0"/>
              <a:t>Yo 		m</a:t>
            </a:r>
            <a:r>
              <a:rPr lang="es-CO" sz="2400" dirty="0" smtClean="0">
                <a:solidFill>
                  <a:srgbClr val="FF0000"/>
                </a:solidFill>
              </a:rPr>
              <a:t>i</a:t>
            </a:r>
            <a:r>
              <a:rPr lang="es-CO" sz="2400" dirty="0" smtClean="0"/>
              <a:t>			mi</a:t>
            </a:r>
            <a:r>
              <a:rPr lang="es-CO" sz="2400" dirty="0" smtClean="0">
                <a:solidFill>
                  <a:srgbClr val="FF0000"/>
                </a:solidFill>
              </a:rPr>
              <a:t>s</a:t>
            </a:r>
          </a:p>
          <a:p>
            <a:endParaRPr lang="es-CO" sz="2400" dirty="0" smtClean="0"/>
          </a:p>
          <a:p>
            <a:r>
              <a:rPr lang="es-CO" sz="2400" dirty="0" smtClean="0"/>
              <a:t>Tú		t</a:t>
            </a:r>
            <a:r>
              <a:rPr lang="es-CO" sz="2400" dirty="0" smtClean="0">
                <a:solidFill>
                  <a:srgbClr val="FF0000"/>
                </a:solidFill>
              </a:rPr>
              <a:t>u</a:t>
            </a:r>
            <a:r>
              <a:rPr lang="es-CO" sz="2400" dirty="0" smtClean="0"/>
              <a:t>			tu</a:t>
            </a:r>
            <a:r>
              <a:rPr lang="es-CO" sz="2400" dirty="0" smtClean="0">
                <a:solidFill>
                  <a:srgbClr val="FF0000"/>
                </a:solidFill>
              </a:rPr>
              <a:t>s</a:t>
            </a:r>
            <a:endParaRPr lang="es-CO" sz="24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00200" y="2971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00200" y="37338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05200" y="29718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05200" y="37338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7924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Actividad</a:t>
            </a:r>
            <a:r>
              <a:rPr lang="en-US" sz="2400" b="1" dirty="0" smtClean="0"/>
              <a:t> 2: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Take out three different objects you have in your bag pack.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Write three sentences that describe what you have.    </a:t>
            </a:r>
          </a:p>
          <a:p>
            <a:r>
              <a:rPr lang="en-US" sz="2400" dirty="0" smtClean="0"/>
              <a:t>    Ex: </a:t>
            </a:r>
            <a:r>
              <a:rPr lang="en-US" sz="2400" dirty="0" err="1" smtClean="0"/>
              <a:t>Yo</a:t>
            </a:r>
            <a:r>
              <a:rPr lang="en-US" sz="2400" dirty="0" smtClean="0"/>
              <a:t> </a:t>
            </a:r>
            <a:r>
              <a:rPr lang="en-US" sz="2400" dirty="0" err="1" smtClean="0"/>
              <a:t>tengo</a:t>
            </a:r>
            <a:r>
              <a:rPr lang="en-US" sz="2400" dirty="0" smtClean="0"/>
              <a:t> un </a:t>
            </a:r>
            <a:r>
              <a:rPr lang="en-US" sz="2400" dirty="0" err="1" smtClean="0"/>
              <a:t>lapiz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After you have written the sentences, place the objects in the center of the table.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ONE person in the group  (A) is going to ask what belongs to whom.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OTHER members of the group are going to respond.</a:t>
            </a:r>
          </a:p>
          <a:p>
            <a:endParaRPr lang="en-US" sz="2400" dirty="0" smtClean="0"/>
          </a:p>
          <a:p>
            <a:r>
              <a:rPr lang="en-US" sz="2400" dirty="0" smtClean="0"/>
              <a:t>FOLLOW THE EXAMPLE.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001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EXAMPLE:</a:t>
            </a:r>
          </a:p>
          <a:p>
            <a:endParaRPr lang="en-US" sz="2800" dirty="0" smtClean="0"/>
          </a:p>
          <a:p>
            <a:r>
              <a:rPr lang="es-CO" sz="2800" dirty="0" smtClean="0">
                <a:latin typeface="Vrinda"/>
                <a:cs typeface="Vrinda"/>
              </a:rPr>
              <a:t>A: ¿</a:t>
            </a:r>
            <a:r>
              <a:rPr lang="es-CO" sz="2800" dirty="0" smtClean="0"/>
              <a:t>Es este tu computador?</a:t>
            </a:r>
          </a:p>
          <a:p>
            <a:endParaRPr lang="es-CO" sz="2800" dirty="0" smtClean="0"/>
          </a:p>
          <a:p>
            <a:r>
              <a:rPr lang="es-CO" sz="2800" dirty="0" smtClean="0"/>
              <a:t>B: S</a:t>
            </a:r>
            <a:r>
              <a:rPr lang="es-CO" sz="2800" dirty="0" smtClean="0">
                <a:latin typeface="Vrinda"/>
                <a:cs typeface="Vrinda"/>
              </a:rPr>
              <a:t>í</a:t>
            </a:r>
            <a:r>
              <a:rPr lang="es-CO" sz="2800" dirty="0" smtClean="0"/>
              <a:t>, es mi computador</a:t>
            </a:r>
          </a:p>
          <a:p>
            <a:endParaRPr lang="es-CO" sz="2800" dirty="0" smtClean="0"/>
          </a:p>
          <a:p>
            <a:r>
              <a:rPr lang="en-US" sz="2800" dirty="0" smtClean="0"/>
              <a:t>MAKE SURE YOU WRITE QUESTIONS AND ANSWERS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Exit slip: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la </a:t>
            </a:r>
            <a:r>
              <a:rPr lang="en-US" sz="2800" dirty="0" err="1" smtClean="0"/>
              <a:t>pregunta</a:t>
            </a:r>
            <a:r>
              <a:rPr lang="en-US" sz="2800" dirty="0" smtClean="0"/>
              <a:t>, </a:t>
            </a:r>
            <a:r>
              <a:rPr lang="es-CO" sz="2800" dirty="0" smtClean="0">
                <a:latin typeface="Vrinda"/>
                <a:cs typeface="Vrinda"/>
              </a:rPr>
              <a:t>¿Qué tienes en </a:t>
            </a:r>
            <a:r>
              <a:rPr lang="es-CO" sz="2800" dirty="0" smtClean="0">
                <a:solidFill>
                  <a:srgbClr val="FF0000"/>
                </a:solidFill>
                <a:latin typeface="Vrinda"/>
                <a:cs typeface="Vrinda"/>
              </a:rPr>
              <a:t>tu</a:t>
            </a:r>
            <a:r>
              <a:rPr lang="es-CO" sz="2800" dirty="0" smtClean="0">
                <a:latin typeface="Vrinda"/>
                <a:cs typeface="Vrinda"/>
              </a:rPr>
              <a:t> </a:t>
            </a:r>
            <a:r>
              <a:rPr lang="es-CO" sz="2800" dirty="0" smtClean="0">
                <a:latin typeface="Vrinda"/>
                <a:cs typeface="Vrinda"/>
              </a:rPr>
              <a:t>maleta/mochila</a:t>
            </a:r>
            <a:r>
              <a:rPr lang="es-CO" sz="2800" dirty="0" smtClean="0">
                <a:latin typeface="Vrinda"/>
                <a:cs typeface="Vrinda"/>
              </a:rPr>
              <a:t>?</a:t>
            </a:r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8077200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/>
              <a:t>Hoy es el 16 de Marzo del 2012</a:t>
            </a:r>
          </a:p>
          <a:p>
            <a:r>
              <a:rPr lang="es-CO" sz="3200" u="sng" dirty="0" smtClean="0"/>
              <a:t>Propósito  #45:  </a:t>
            </a:r>
            <a:r>
              <a:rPr lang="es-CO" sz="3200" dirty="0" smtClean="0">
                <a:latin typeface="Vrinda"/>
                <a:cs typeface="Vrinda"/>
              </a:rPr>
              <a:t>¿Qué tienes en </a:t>
            </a:r>
            <a:r>
              <a:rPr lang="es-CO" sz="3200" dirty="0" smtClean="0">
                <a:solidFill>
                  <a:schemeClr val="tx2">
                    <a:lumMod val="75000"/>
                  </a:schemeClr>
                </a:solidFill>
                <a:latin typeface="Vrinda"/>
                <a:cs typeface="Vrinda"/>
              </a:rPr>
              <a:t>tu</a:t>
            </a:r>
            <a:r>
              <a:rPr lang="es-CO" sz="3200" dirty="0" smtClean="0">
                <a:latin typeface="Vrinda"/>
                <a:cs typeface="Vrinda"/>
              </a:rPr>
              <a:t> casa?</a:t>
            </a:r>
          </a:p>
          <a:p>
            <a:r>
              <a:rPr lang="es-CO" sz="3200" u="sng" dirty="0" smtClean="0">
                <a:latin typeface="Vrinda"/>
                <a:cs typeface="Vrinda"/>
              </a:rPr>
              <a:t>Actividad Inicial</a:t>
            </a:r>
            <a:r>
              <a:rPr lang="es-CO" sz="3200" dirty="0" smtClean="0">
                <a:latin typeface="Vrinda"/>
                <a:cs typeface="Vrinda"/>
              </a:rPr>
              <a:t>: </a:t>
            </a:r>
            <a:r>
              <a:rPr lang="es-CO" sz="3200" dirty="0" err="1" smtClean="0">
                <a:latin typeface="Vrinda"/>
                <a:cs typeface="Vrinda"/>
              </a:rPr>
              <a:t>Fill</a:t>
            </a:r>
            <a:r>
              <a:rPr lang="es-CO" sz="3200" dirty="0" smtClean="0">
                <a:latin typeface="Vrinda"/>
                <a:cs typeface="Vrinda"/>
              </a:rPr>
              <a:t> in </a:t>
            </a:r>
            <a:r>
              <a:rPr lang="es-CO" sz="3200" dirty="0" err="1" smtClean="0">
                <a:latin typeface="Vrinda"/>
                <a:cs typeface="Vrinda"/>
              </a:rPr>
              <a:t>the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blank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using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the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proper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form</a:t>
            </a:r>
            <a:r>
              <a:rPr lang="es-CO" sz="3200" dirty="0" smtClean="0">
                <a:latin typeface="Vrinda"/>
                <a:cs typeface="Vrinda"/>
              </a:rPr>
              <a:t> of </a:t>
            </a:r>
            <a:r>
              <a:rPr lang="es-CO" sz="3200" dirty="0" err="1" smtClean="0">
                <a:latin typeface="Vrinda"/>
                <a:cs typeface="Vrinda"/>
              </a:rPr>
              <a:t>the</a:t>
            </a:r>
            <a:r>
              <a:rPr lang="es-CO" sz="3200" dirty="0" smtClean="0">
                <a:latin typeface="Vrinda"/>
                <a:cs typeface="Vrinda"/>
              </a:rPr>
              <a:t> </a:t>
            </a:r>
            <a:r>
              <a:rPr lang="es-CO" sz="3200" dirty="0" err="1" smtClean="0">
                <a:latin typeface="Vrinda"/>
                <a:cs typeface="Vrinda"/>
              </a:rPr>
              <a:t>verb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/>
                <a:cs typeface="Vrinda"/>
              </a:rPr>
              <a:t> tener</a:t>
            </a:r>
            <a:r>
              <a:rPr lang="es-CO" sz="3200" dirty="0" smtClean="0">
                <a:latin typeface="Vrinda"/>
                <a:cs typeface="Vrinda"/>
              </a:rPr>
              <a:t>. (3mins)</a:t>
            </a:r>
          </a:p>
          <a:p>
            <a:endParaRPr lang="es-CO" sz="3200" dirty="0">
              <a:latin typeface="Vrinda"/>
              <a:cs typeface="Vrinda"/>
            </a:endParaRPr>
          </a:p>
          <a:p>
            <a:r>
              <a:rPr lang="es-CO" sz="3200" dirty="0" smtClean="0">
                <a:latin typeface="Vrinda"/>
                <a:cs typeface="Vrinda"/>
              </a:rPr>
              <a:t>1.Yo___________ una cama.</a:t>
            </a:r>
          </a:p>
          <a:p>
            <a:r>
              <a:rPr lang="es-CO" sz="3200" dirty="0" smtClean="0">
                <a:latin typeface="Vrinda"/>
                <a:cs typeface="Vrinda"/>
              </a:rPr>
              <a:t>2.Sandra __________ un escritorio</a:t>
            </a:r>
            <a:r>
              <a:rPr lang="es-CO" sz="3200" dirty="0" smtClean="0"/>
              <a:t>. </a:t>
            </a:r>
          </a:p>
          <a:p>
            <a:r>
              <a:rPr lang="es-CO" sz="3200" dirty="0" smtClean="0"/>
              <a:t>3. Nosotros __________ un apartamento.</a:t>
            </a:r>
          </a:p>
          <a:p>
            <a:r>
              <a:rPr lang="es-CO" sz="3200" dirty="0" smtClean="0"/>
              <a:t>4. Juan_________ una casa.</a:t>
            </a:r>
          </a:p>
          <a:p>
            <a:r>
              <a:rPr lang="es-CO" sz="3200" dirty="0" smtClean="0">
                <a:latin typeface="Vrinda"/>
                <a:cs typeface="Vrinda"/>
              </a:rPr>
              <a:t>5.¿Tú ____________ una casa o un apartamento?</a:t>
            </a:r>
          </a:p>
          <a:p>
            <a:r>
              <a:rPr lang="es-CO" sz="3200" dirty="0" smtClean="0"/>
              <a:t>6. Tus hermanos y tú</a:t>
            </a:r>
            <a:r>
              <a:rPr lang="es-CO" sz="3200" dirty="0" smtClean="0">
                <a:latin typeface="Vrinda"/>
                <a:cs typeface="Vrinda"/>
              </a:rPr>
              <a:t>________ dos carros en el garaje. </a:t>
            </a:r>
          </a:p>
          <a:p>
            <a:endParaRPr lang="es-CO" sz="3200" dirty="0">
              <a:latin typeface="Vrinda"/>
              <a:cs typeface="Vrinda"/>
            </a:endParaRPr>
          </a:p>
          <a:p>
            <a:endParaRPr lang="es-CO" sz="3200" dirty="0" smtClean="0">
              <a:latin typeface="Vrinda"/>
              <a:cs typeface="Vrinda"/>
            </a:endParaRPr>
          </a:p>
          <a:p>
            <a:endParaRPr lang="es-CO" dirty="0" smtClean="0">
              <a:latin typeface="Vrinda"/>
              <a:cs typeface="Vrinda"/>
            </a:endParaRPr>
          </a:p>
          <a:p>
            <a:endParaRPr lang="es-CO" dirty="0">
              <a:latin typeface="Vrinda"/>
              <a:cs typeface="Vrind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2819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tengo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3352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tiene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39624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tenemos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343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tiene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48006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tienes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791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tienen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914400"/>
            <a:ext cx="6934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smtClean="0">
                <a:latin typeface="Vrinda"/>
                <a:cs typeface="Vrinda"/>
              </a:rPr>
              <a:t>TAREA 45: </a:t>
            </a:r>
            <a:r>
              <a:rPr lang="es-CO" sz="3600" dirty="0" err="1" smtClean="0">
                <a:latin typeface="Vrinda"/>
                <a:cs typeface="Vrinda"/>
              </a:rPr>
              <a:t>write</a:t>
            </a:r>
            <a:r>
              <a:rPr lang="es-CO" sz="3600" dirty="0" smtClean="0">
                <a:latin typeface="Vrinda"/>
                <a:cs typeface="Vrinda"/>
              </a:rPr>
              <a:t> a </a:t>
            </a:r>
            <a:r>
              <a:rPr lang="es-CO" sz="3600" dirty="0" err="1" smtClean="0">
                <a:latin typeface="Vrinda"/>
                <a:cs typeface="Vrinda"/>
              </a:rPr>
              <a:t>dialog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following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the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example</a:t>
            </a:r>
            <a:r>
              <a:rPr lang="es-CO" sz="3600" dirty="0" smtClean="0">
                <a:latin typeface="Vrinda"/>
                <a:cs typeface="Vrinda"/>
              </a:rPr>
              <a:t> in </a:t>
            </a:r>
            <a:r>
              <a:rPr lang="es-CO" sz="3600" dirty="0" err="1" smtClean="0">
                <a:latin typeface="Vrinda"/>
                <a:cs typeface="Vrinda"/>
              </a:rPr>
              <a:t>class</a:t>
            </a:r>
            <a:r>
              <a:rPr lang="es-CO" sz="3600" dirty="0" smtClean="0">
                <a:latin typeface="Vrinda"/>
                <a:cs typeface="Vrinda"/>
              </a:rPr>
              <a:t>. Describe </a:t>
            </a:r>
            <a:r>
              <a:rPr lang="es-CO" sz="3600" dirty="0" err="1" smtClean="0">
                <a:latin typeface="Vrinda"/>
                <a:cs typeface="Vrinda"/>
              </a:rPr>
              <a:t>what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you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have</a:t>
            </a:r>
            <a:r>
              <a:rPr lang="es-CO" sz="3600" dirty="0" smtClean="0">
                <a:latin typeface="Vrinda"/>
                <a:cs typeface="Vrinda"/>
              </a:rPr>
              <a:t> in </a:t>
            </a:r>
            <a:r>
              <a:rPr lang="es-CO" sz="3600" dirty="0" err="1" smtClean="0">
                <a:latin typeface="Vrinda"/>
                <a:cs typeface="Vrinda"/>
              </a:rPr>
              <a:t>your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room</a:t>
            </a:r>
            <a:r>
              <a:rPr lang="es-CO" sz="3600" dirty="0" smtClean="0">
                <a:latin typeface="Vrinda"/>
                <a:cs typeface="Vrinda"/>
              </a:rPr>
              <a:t>. </a:t>
            </a:r>
            <a:r>
              <a:rPr lang="es-CO" sz="3600" dirty="0" err="1" smtClean="0">
                <a:latin typeface="Vrinda"/>
                <a:cs typeface="Vrinda"/>
              </a:rPr>
              <a:t>Make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sure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you</a:t>
            </a:r>
            <a:r>
              <a:rPr lang="es-CO" sz="3600" dirty="0" smtClean="0">
                <a:latin typeface="Vrinda"/>
                <a:cs typeface="Vrinda"/>
              </a:rPr>
              <a:t> use </a:t>
            </a:r>
            <a:r>
              <a:rPr lang="es-CO" sz="3600" dirty="0" err="1" smtClean="0">
                <a:latin typeface="Vrinda"/>
                <a:cs typeface="Vrinda"/>
              </a:rPr>
              <a:t>the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possessive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pronouns</a:t>
            </a:r>
            <a:r>
              <a:rPr lang="es-CO" sz="3600" dirty="0" smtClean="0">
                <a:latin typeface="Vrinda"/>
                <a:cs typeface="Vrinda"/>
              </a:rPr>
              <a:t> “mi” and “tu”. Extra </a:t>
            </a:r>
            <a:r>
              <a:rPr lang="es-CO" sz="3600" dirty="0" err="1" smtClean="0">
                <a:latin typeface="Vrinda"/>
                <a:cs typeface="Vrinda"/>
              </a:rPr>
              <a:t>example</a:t>
            </a:r>
            <a:r>
              <a:rPr lang="es-CO" sz="3600" dirty="0" smtClean="0">
                <a:latin typeface="Vrinda"/>
                <a:cs typeface="Vrinda"/>
              </a:rPr>
              <a:t> in page 186 of </a:t>
            </a:r>
            <a:r>
              <a:rPr lang="es-CO" sz="3600" dirty="0" err="1" smtClean="0">
                <a:latin typeface="Vrinda"/>
                <a:cs typeface="Vrinda"/>
              </a:rPr>
              <a:t>your</a:t>
            </a:r>
            <a:r>
              <a:rPr lang="es-CO" sz="3600" dirty="0" smtClean="0">
                <a:latin typeface="Vrinda"/>
                <a:cs typeface="Vrinda"/>
              </a:rPr>
              <a:t> </a:t>
            </a:r>
            <a:r>
              <a:rPr lang="es-CO" sz="3600" dirty="0" err="1" smtClean="0">
                <a:latin typeface="Vrinda"/>
                <a:cs typeface="Vrinda"/>
              </a:rPr>
              <a:t>textbook</a:t>
            </a:r>
            <a:r>
              <a:rPr lang="es-CO" sz="3600" dirty="0" smtClean="0">
                <a:latin typeface="Vrinda"/>
                <a:cs typeface="Vrinda"/>
              </a:rPr>
              <a:t>.</a:t>
            </a:r>
            <a:endParaRPr lang="es-CO" sz="3600" dirty="0">
              <a:latin typeface="Vrinda"/>
              <a:cs typeface="Vrind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Slide" r:id="rId3" imgW="2917071" imgH="2185262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Slide" r:id="rId3" imgW="3165277" imgH="2372802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4" name="Slide" r:id="rId3" imgW="3165277" imgH="2372802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Slide" r:id="rId3" imgW="3477839" imgH="2609147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09600"/>
            <a:ext cx="7239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Vrinda"/>
                <a:cs typeface="Vrinda"/>
              </a:rPr>
              <a:t>Actividad</a:t>
            </a:r>
            <a:r>
              <a:rPr lang="en-US" sz="3200" dirty="0" smtClean="0">
                <a:latin typeface="Vrinda"/>
                <a:cs typeface="Vrinda"/>
              </a:rPr>
              <a:t> I : </a:t>
            </a:r>
            <a:r>
              <a:rPr lang="en-US" sz="3200" dirty="0" err="1" smtClean="0">
                <a:latin typeface="Vrinda"/>
                <a:cs typeface="Vrinda"/>
              </a:rPr>
              <a:t>responde</a:t>
            </a:r>
            <a:r>
              <a:rPr lang="en-US" sz="3200" dirty="0" smtClean="0">
                <a:latin typeface="Vrinda"/>
                <a:cs typeface="Vrinda"/>
              </a:rPr>
              <a:t> </a:t>
            </a:r>
            <a:r>
              <a:rPr lang="en-US" sz="3200" dirty="0" err="1" smtClean="0">
                <a:latin typeface="Vrinda"/>
                <a:cs typeface="Vrinda"/>
              </a:rPr>
              <a:t>las</a:t>
            </a:r>
            <a:r>
              <a:rPr lang="en-US" sz="3200" dirty="0" smtClean="0">
                <a:latin typeface="Vrinda"/>
                <a:cs typeface="Vrinda"/>
              </a:rPr>
              <a:t> </a:t>
            </a:r>
            <a:r>
              <a:rPr lang="en-US" sz="3200" dirty="0" err="1" smtClean="0">
                <a:latin typeface="Vrinda"/>
                <a:cs typeface="Vrinda"/>
              </a:rPr>
              <a:t>preguntas</a:t>
            </a:r>
            <a:r>
              <a:rPr lang="en-US" sz="3200" dirty="0" smtClean="0">
                <a:latin typeface="Vrinda"/>
                <a:cs typeface="Vrinda"/>
              </a:rPr>
              <a:t>.</a:t>
            </a:r>
          </a:p>
          <a:p>
            <a:endParaRPr lang="en-US" sz="3200" dirty="0" smtClean="0">
              <a:latin typeface="Vrinda"/>
              <a:cs typeface="Vrinda"/>
            </a:endParaRPr>
          </a:p>
          <a:p>
            <a:r>
              <a:rPr lang="en-US" sz="3200" dirty="0" smtClean="0">
                <a:latin typeface="Vrinda"/>
                <a:cs typeface="Vrinda"/>
              </a:rPr>
              <a:t>¿</a:t>
            </a:r>
            <a:r>
              <a:rPr lang="es-CO" sz="3200" dirty="0" smtClean="0">
                <a:latin typeface="Vrinda"/>
                <a:cs typeface="Vrinda"/>
              </a:rPr>
              <a:t>Qué escuchaste?</a:t>
            </a:r>
          </a:p>
          <a:p>
            <a:r>
              <a:rPr lang="en-US" sz="3200" dirty="0" smtClean="0">
                <a:latin typeface="Vrinda"/>
                <a:cs typeface="Vrinda"/>
              </a:rPr>
              <a:t>¿</a:t>
            </a:r>
            <a:r>
              <a:rPr lang="es-CO" sz="3200" dirty="0" smtClean="0">
                <a:latin typeface="Vrinda"/>
                <a:cs typeface="Vrinda"/>
              </a:rPr>
              <a:t>Quién tiene casa? </a:t>
            </a:r>
          </a:p>
          <a:p>
            <a:r>
              <a:rPr lang="en-US" sz="3200" dirty="0" smtClean="0">
                <a:latin typeface="Vrinda"/>
                <a:cs typeface="Vrinda"/>
              </a:rPr>
              <a:t>¿</a:t>
            </a:r>
            <a:r>
              <a:rPr lang="es-CO" sz="3200" dirty="0" smtClean="0">
                <a:latin typeface="Vrinda"/>
                <a:cs typeface="Vrinda"/>
              </a:rPr>
              <a:t>De que hablan las personas?</a:t>
            </a:r>
          </a:p>
          <a:p>
            <a:endParaRPr lang="es-CO" sz="3200" dirty="0" smtClean="0">
              <a:latin typeface="Vrinda"/>
              <a:cs typeface="Vrinda"/>
            </a:endParaRPr>
          </a:p>
          <a:p>
            <a:endParaRPr lang="es-CO" sz="3200" dirty="0" smtClean="0">
              <a:latin typeface="Vrinda"/>
              <a:cs typeface="Vrinda"/>
            </a:endParaRPr>
          </a:p>
          <a:p>
            <a:r>
              <a:rPr lang="es-CO" sz="3200" dirty="0" smtClean="0">
                <a:latin typeface="Vrinda"/>
                <a:cs typeface="Vrinda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vone\AppData\Local\Microsoft\Windows\Temporary Internet Files\Content.IE5\WG8D3GDF\MP9004230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"/>
            <a:ext cx="4471416" cy="3035741"/>
          </a:xfrm>
          <a:prstGeom prst="rect">
            <a:avLst/>
          </a:prstGeom>
          <a:noFill/>
        </p:spPr>
      </p:pic>
      <p:pic>
        <p:nvPicPr>
          <p:cNvPr id="3" name="Picture 7" descr="C:\Users\Ivone\AppData\Local\Microsoft\Windows\Temporary Internet Files\Content.IE5\BZHUVY3D\MC9004325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2620505" cy="2579212"/>
          </a:xfrm>
          <a:prstGeom prst="rect">
            <a:avLst/>
          </a:prstGeom>
          <a:noFill/>
        </p:spPr>
      </p:pic>
      <p:pic>
        <p:nvPicPr>
          <p:cNvPr id="19458" name="Picture 2" descr="E:\Users\ivonerozo\Desktop\Unknown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657600"/>
            <a:ext cx="3581400" cy="27218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28956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televisor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33528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</a:t>
            </a:r>
            <a:r>
              <a:rPr lang="en-US" sz="3200" dirty="0" smtClean="0"/>
              <a:t> </a:t>
            </a:r>
            <a:r>
              <a:rPr lang="en-US" sz="3200" dirty="0" err="1" smtClean="0"/>
              <a:t>dormitorio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57150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Mi</a:t>
            </a:r>
            <a:r>
              <a:rPr lang="en-US" sz="3200" dirty="0" smtClean="0"/>
              <a:t> </a:t>
            </a:r>
            <a:r>
              <a:rPr lang="en-US" sz="3200" dirty="0" err="1" smtClean="0"/>
              <a:t>abuela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319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Microsoft PowerPoint Slide</vt:lpstr>
      <vt:lpstr>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7</cp:revision>
  <dcterms:created xsi:type="dcterms:W3CDTF">2012-03-15T19:34:32Z</dcterms:created>
  <dcterms:modified xsi:type="dcterms:W3CDTF">2012-03-16T19:14:21Z</dcterms:modified>
</cp:coreProperties>
</file>